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Avenir Next For Intuit"/>
      <p:regular r:id="rId24"/>
      <p:bold r:id="rId25"/>
      <p:italic r:id="rId26"/>
      <p:boldItalic r:id="rId27"/>
    </p:embeddedFont>
    <p:embeddedFont>
      <p:font typeface="Roboto Mon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venirNextForIntuit-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venirNextForIntuit-italic.fntdata"/><Relationship Id="rId25" Type="http://schemas.openxmlformats.org/officeDocument/2006/relationships/font" Target="fonts/AvenirNextForIntuit-bold.fntdata"/><Relationship Id="rId28" Type="http://schemas.openxmlformats.org/officeDocument/2006/relationships/font" Target="fonts/RobotoMono-regular.fntdata"/><Relationship Id="rId27" Type="http://schemas.openxmlformats.org/officeDocument/2006/relationships/font" Target="fonts/AvenirNextForIntui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Mon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Mono-boldItalic.fntdata"/><Relationship Id="rId30" Type="http://schemas.openxmlformats.org/officeDocument/2006/relationships/font" Target="fonts/RobotoMon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ax.service.gov.uk/making-tax-digital-software"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org/development/desa/disabilities/convention-on-the-rights-of-persons-with-disabilities.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org/development/desa/disabilities/convention-on-the-rights-of-persons-with-disabilities.html" TargetMode="External"/><Relationship Id="rId3" Type="http://schemas.openxmlformats.org/officeDocument/2006/relationships/hyperlink" Target="https://www.w3.org/WAI/policies/" TargetMode="External"/><Relationship Id="rId4" Type="http://schemas.openxmlformats.org/officeDocument/2006/relationships/hyperlink" Target="https://www.w3.org/WAI/policies/india/#guidelines-for-indian-government-websites" TargetMode="External"/><Relationship Id="rId5" Type="http://schemas.openxmlformats.org/officeDocument/2006/relationships/hyperlink" Target="https://www.w3.org/WAI/policies/india/#rights-of-persons-with-disabilities-act-2016-rpd"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3.org/TR/WCAG21/"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veloper.android.com/guide/topics/resources/multilingual-support" TargetMode="External"/><Relationship Id="rId3" Type="http://schemas.openxmlformats.org/officeDocument/2006/relationships/hyperlink" Target="https://developer.apple.com/documentation/objectivec/nsobject/1615192-accessibilitylanguag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6491f3fa29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491f3fa2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German words may wrap</a:t>
            </a:r>
            <a:endParaRPr/>
          </a:p>
          <a:p>
            <a:pPr indent="0" lvl="0" marL="0" rtl="0" algn="l">
              <a:spcBef>
                <a:spcPts val="0"/>
              </a:spcBef>
              <a:spcAft>
                <a:spcPts val="0"/>
              </a:spcAft>
              <a:buNone/>
            </a:pPr>
            <a:r>
              <a:rPr lang="en"/>
              <a:t>Arabic is right to left</a:t>
            </a:r>
            <a:endParaRPr/>
          </a:p>
          <a:p>
            <a:pPr indent="0" lvl="0" marL="0" rtl="0" algn="l">
              <a:spcBef>
                <a:spcPts val="0"/>
              </a:spcBef>
              <a:spcAft>
                <a:spcPts val="0"/>
              </a:spcAft>
              <a:buNone/>
            </a:pPr>
            <a:r>
              <a:rPr lang="en"/>
              <a:t>Chinese is a symbolic language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Testing layouts with these languages will reduce unexpected wrapping, bleeding, and scroll bars when customers increase their fonts in any language. This is critical, even if you don’t plan to build products in these languages. If it works in these three languages, your designs are going to be much better.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6491f3fa2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491f3fa2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Positioning and indenting text will create giant scroll bars when used with a right to left language.</a:t>
            </a:r>
            <a:endParaRPr/>
          </a:p>
          <a:p>
            <a:pPr indent="0" lvl="0" marL="0" rtl="0" algn="l">
              <a:spcBef>
                <a:spcPts val="0"/>
              </a:spcBef>
              <a:spcAft>
                <a:spcPts val="0"/>
              </a:spcAft>
              <a:buNone/>
            </a:pPr>
            <a:r>
              <a:rPr lang="en"/>
              <a:t>Use the clip pattern, which crops the content to 0 pixels, but doesn’t shift in in the page layout engine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653e4a8b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653e4a8b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6491f3fa29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6491f3fa29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6491f3fa2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6491f3fa2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Red is used for negative in the US and other countries. But red is a positive color in China and other countries. </a:t>
            </a:r>
            <a:endParaRPr/>
          </a:p>
          <a:p>
            <a:pPr indent="0" lvl="0" marL="0" rtl="0" algn="l">
              <a:spcBef>
                <a:spcPts val="0"/>
              </a:spcBef>
              <a:spcAft>
                <a:spcPts val="0"/>
              </a:spcAft>
              <a:buNone/>
            </a:pPr>
            <a:r>
              <a:rPr lang="en"/>
              <a:t>Color blind customers may not know the difference between red and green. Don’t depend on color, include other signs o</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6491f3fa29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6491f3fa2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Providing closed captions in multiple languages is an affordable method to increase a video’s audience.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6491f3fa2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6491f3fa2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People first is a short hand for focusing on the person and not their disability. People use wheelchairs, they are not dependent on them. People have a disease, they don’t suffer from it. </a:t>
            </a:r>
            <a:endParaRPr/>
          </a:p>
          <a:p>
            <a:pPr indent="0" lvl="0" marL="0" rtl="0" algn="l">
              <a:spcBef>
                <a:spcPts val="0"/>
              </a:spcBef>
              <a:spcAft>
                <a:spcPts val="0"/>
              </a:spcAft>
              <a:buNone/>
            </a:pPr>
            <a:r>
              <a:rPr lang="en"/>
              <a:t>Handicapped -&gt; Cap in hand =  begger. </a:t>
            </a:r>
            <a:endParaRPr/>
          </a:p>
          <a:p>
            <a:pPr indent="0" lvl="0" marL="0" rtl="0" algn="l">
              <a:spcBef>
                <a:spcPts val="0"/>
              </a:spcBef>
              <a:spcAft>
                <a:spcPts val="0"/>
              </a:spcAft>
              <a:buNone/>
            </a:pPr>
            <a:r>
              <a:rPr lang="en"/>
              <a:t>Deaf people don’t follow the people first, as sign language is very compact. It avoids additional words and constructs. So “Deaf actor” is more appropriate than “actor that is deaf”</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6491f3fa29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6491f3fa29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Justified layout creates inconsistent word spacing and affects people with dyslexia and reading disabilities.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6491f3fa29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6491f3fa29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Justified layout creates inconsistent word spacing and affects people with dyslexia and reading disabilities.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6491f3fa2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6491f3fa2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653e4a8b8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653e4a8b8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653e4a8b8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53e4a8b8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https://www.tax.service.gov.uk/making-tax-digital-software</a:t>
            </a:r>
            <a:endParaRPr/>
          </a:p>
          <a:p>
            <a:pPr indent="0" lvl="0" marL="0" rtl="0" algn="l">
              <a:spcBef>
                <a:spcPts val="0"/>
              </a:spcBef>
              <a:spcAft>
                <a:spcPts val="0"/>
              </a:spcAft>
              <a:buNone/>
            </a:pPr>
            <a:r>
              <a:rPr lang="en"/>
              <a:t>Government certification of products</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653e4a8b8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653e4a8b8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https://www.un.org/development/desa/disabilities/convention-on-the-rights-of-persons-with-disabilities.html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Centeralized roles, standards, and responsibilities.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6491f3fa29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491f3fa29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https://www.un.org/development/desa/disabilities/convention-on-the-rights-of-persons-with-disabilities.html</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https://www.w3.org/WAI/policies/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4"/>
              </a:rPr>
              <a:t>Guidelines for Indian Government Websites</a:t>
            </a:r>
            <a:endParaRPr/>
          </a:p>
          <a:p>
            <a:pPr indent="0" lvl="0" marL="0" rtl="0" algn="l">
              <a:spcBef>
                <a:spcPts val="0"/>
              </a:spcBef>
              <a:spcAft>
                <a:spcPts val="0"/>
              </a:spcAft>
              <a:buNone/>
            </a:pPr>
            <a:r>
              <a:rPr lang="en" u="sng">
                <a:solidFill>
                  <a:schemeClr val="hlink"/>
                </a:solidFill>
                <a:hlinkClick r:id="rId5"/>
              </a:rPr>
              <a:t>Rights of Persons with Disabilities Act, 2016 (RPD)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6491f3fa29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6491f3fa29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https://www.w3.org/TR/WCAG21/</a:t>
            </a:r>
            <a:endParaRPr/>
          </a:p>
          <a:p>
            <a:pPr indent="0" lvl="0" marL="0" rtl="0" algn="l">
              <a:spcBef>
                <a:spcPts val="0"/>
              </a:spcBef>
              <a:spcAft>
                <a:spcPts val="0"/>
              </a:spcAft>
              <a:buNone/>
            </a:pPr>
            <a:r>
              <a:rPr lang="en"/>
              <a:t>This is also Intuit’s standard.</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6491f3fa2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491f3fa2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6491f3fa29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6491f3fa29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 the language used in the application. This triggers assistive technology, such as screen readers, to use the correct voice and inflection. </a:t>
            </a:r>
            <a:endParaRPr/>
          </a:p>
          <a:p>
            <a:pPr indent="0" lvl="0" marL="0" rtl="0" algn="l">
              <a:spcBef>
                <a:spcPts val="0"/>
              </a:spcBef>
              <a:spcAft>
                <a:spcPts val="0"/>
              </a:spcAft>
              <a:buNone/>
            </a:pPr>
            <a:r>
              <a:rPr lang="en"/>
              <a:t>Android: </a:t>
            </a:r>
            <a:r>
              <a:rPr lang="en" u="sng">
                <a:solidFill>
                  <a:schemeClr val="hlink"/>
                </a:solidFill>
                <a:hlinkClick r:id="rId2"/>
              </a:rPr>
              <a:t>https://developer.android.com/guide/topics/resources/multilingual-support</a:t>
            </a:r>
            <a:endParaRPr/>
          </a:p>
          <a:p>
            <a:pPr indent="0" lvl="0" marL="0" rtl="0" algn="l">
              <a:spcBef>
                <a:spcPts val="0"/>
              </a:spcBef>
              <a:spcAft>
                <a:spcPts val="0"/>
              </a:spcAft>
              <a:buNone/>
            </a:pPr>
            <a:r>
              <a:rPr lang="en"/>
              <a:t>iOS: </a:t>
            </a:r>
            <a:r>
              <a:rPr lang="en" u="sng">
                <a:solidFill>
                  <a:schemeClr val="hlink"/>
                </a:solidFill>
                <a:hlinkClick r:id="rId3"/>
              </a:rPr>
              <a:t>https://developer.apple.com/documentation/objectivec/nsobject/1615192-accessibilitylanguage</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00000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Avenir Next For Intuit"/>
              <a:buNone/>
              <a:defRPr sz="2800">
                <a:solidFill>
                  <a:schemeClr val="dk1"/>
                </a:solidFill>
                <a:latin typeface="Avenir Next For Intuit"/>
                <a:ea typeface="Avenir Next For Intuit"/>
                <a:cs typeface="Avenir Next For Intuit"/>
                <a:sym typeface="Avenir Next For Intuit"/>
              </a:defRPr>
            </a:lvl1pPr>
            <a:lvl2pPr lvl="1">
              <a:spcBef>
                <a:spcPts val="0"/>
              </a:spcBef>
              <a:spcAft>
                <a:spcPts val="0"/>
              </a:spcAft>
              <a:buClr>
                <a:schemeClr val="dk1"/>
              </a:buClr>
              <a:buSzPts val="2800"/>
              <a:buFont typeface="Avenir Next For Intuit"/>
              <a:buNone/>
              <a:defRPr sz="2800">
                <a:solidFill>
                  <a:schemeClr val="dk1"/>
                </a:solidFill>
                <a:latin typeface="Avenir Next For Intuit"/>
                <a:ea typeface="Avenir Next For Intuit"/>
                <a:cs typeface="Avenir Next For Intuit"/>
                <a:sym typeface="Avenir Next For Intuit"/>
              </a:defRPr>
            </a:lvl2pPr>
            <a:lvl3pPr lvl="2">
              <a:spcBef>
                <a:spcPts val="0"/>
              </a:spcBef>
              <a:spcAft>
                <a:spcPts val="0"/>
              </a:spcAft>
              <a:buClr>
                <a:schemeClr val="dk1"/>
              </a:buClr>
              <a:buSzPts val="2800"/>
              <a:buFont typeface="Avenir Next For Intuit"/>
              <a:buNone/>
              <a:defRPr sz="2800">
                <a:solidFill>
                  <a:schemeClr val="dk1"/>
                </a:solidFill>
                <a:latin typeface="Avenir Next For Intuit"/>
                <a:ea typeface="Avenir Next For Intuit"/>
                <a:cs typeface="Avenir Next For Intuit"/>
                <a:sym typeface="Avenir Next For Intuit"/>
              </a:defRPr>
            </a:lvl3pPr>
            <a:lvl4pPr lvl="3">
              <a:spcBef>
                <a:spcPts val="0"/>
              </a:spcBef>
              <a:spcAft>
                <a:spcPts val="0"/>
              </a:spcAft>
              <a:buClr>
                <a:schemeClr val="dk1"/>
              </a:buClr>
              <a:buSzPts val="2800"/>
              <a:buFont typeface="Avenir Next For Intuit"/>
              <a:buNone/>
              <a:defRPr sz="2800">
                <a:solidFill>
                  <a:schemeClr val="dk1"/>
                </a:solidFill>
                <a:latin typeface="Avenir Next For Intuit"/>
                <a:ea typeface="Avenir Next For Intuit"/>
                <a:cs typeface="Avenir Next For Intuit"/>
                <a:sym typeface="Avenir Next For Intuit"/>
              </a:defRPr>
            </a:lvl4pPr>
            <a:lvl5pPr lvl="4">
              <a:spcBef>
                <a:spcPts val="0"/>
              </a:spcBef>
              <a:spcAft>
                <a:spcPts val="0"/>
              </a:spcAft>
              <a:buClr>
                <a:schemeClr val="dk1"/>
              </a:buClr>
              <a:buSzPts val="2800"/>
              <a:buFont typeface="Avenir Next For Intuit"/>
              <a:buNone/>
              <a:defRPr sz="2800">
                <a:solidFill>
                  <a:schemeClr val="dk1"/>
                </a:solidFill>
                <a:latin typeface="Avenir Next For Intuit"/>
                <a:ea typeface="Avenir Next For Intuit"/>
                <a:cs typeface="Avenir Next For Intuit"/>
                <a:sym typeface="Avenir Next For Intuit"/>
              </a:defRPr>
            </a:lvl5pPr>
            <a:lvl6pPr lvl="5">
              <a:spcBef>
                <a:spcPts val="0"/>
              </a:spcBef>
              <a:spcAft>
                <a:spcPts val="0"/>
              </a:spcAft>
              <a:buClr>
                <a:schemeClr val="dk1"/>
              </a:buClr>
              <a:buSzPts val="2800"/>
              <a:buFont typeface="Avenir Next For Intuit"/>
              <a:buNone/>
              <a:defRPr sz="2800">
                <a:solidFill>
                  <a:schemeClr val="dk1"/>
                </a:solidFill>
                <a:latin typeface="Avenir Next For Intuit"/>
                <a:ea typeface="Avenir Next For Intuit"/>
                <a:cs typeface="Avenir Next For Intuit"/>
                <a:sym typeface="Avenir Next For Intuit"/>
              </a:defRPr>
            </a:lvl6pPr>
            <a:lvl7pPr lvl="6">
              <a:spcBef>
                <a:spcPts val="0"/>
              </a:spcBef>
              <a:spcAft>
                <a:spcPts val="0"/>
              </a:spcAft>
              <a:buClr>
                <a:schemeClr val="dk1"/>
              </a:buClr>
              <a:buSzPts val="2800"/>
              <a:buFont typeface="Avenir Next For Intuit"/>
              <a:buNone/>
              <a:defRPr sz="2800">
                <a:solidFill>
                  <a:schemeClr val="dk1"/>
                </a:solidFill>
                <a:latin typeface="Avenir Next For Intuit"/>
                <a:ea typeface="Avenir Next For Intuit"/>
                <a:cs typeface="Avenir Next For Intuit"/>
                <a:sym typeface="Avenir Next For Intuit"/>
              </a:defRPr>
            </a:lvl7pPr>
            <a:lvl8pPr lvl="7">
              <a:spcBef>
                <a:spcPts val="0"/>
              </a:spcBef>
              <a:spcAft>
                <a:spcPts val="0"/>
              </a:spcAft>
              <a:buClr>
                <a:schemeClr val="dk1"/>
              </a:buClr>
              <a:buSzPts val="2800"/>
              <a:buFont typeface="Avenir Next For Intuit"/>
              <a:buNone/>
              <a:defRPr sz="2800">
                <a:solidFill>
                  <a:schemeClr val="dk1"/>
                </a:solidFill>
                <a:latin typeface="Avenir Next For Intuit"/>
                <a:ea typeface="Avenir Next For Intuit"/>
                <a:cs typeface="Avenir Next For Intuit"/>
                <a:sym typeface="Avenir Next For Intuit"/>
              </a:defRPr>
            </a:lvl8pPr>
            <a:lvl9pPr lvl="8">
              <a:spcBef>
                <a:spcPts val="0"/>
              </a:spcBef>
              <a:spcAft>
                <a:spcPts val="0"/>
              </a:spcAft>
              <a:buClr>
                <a:schemeClr val="dk1"/>
              </a:buClr>
              <a:buSzPts val="2800"/>
              <a:buFont typeface="Avenir Next For Intuit"/>
              <a:buNone/>
              <a:defRPr sz="2800">
                <a:solidFill>
                  <a:schemeClr val="dk1"/>
                </a:solidFill>
                <a:latin typeface="Avenir Next For Intuit"/>
                <a:ea typeface="Avenir Next For Intuit"/>
                <a:cs typeface="Avenir Next For Intuit"/>
                <a:sym typeface="Avenir Next For Intui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FFFFFF"/>
              </a:buClr>
              <a:buSzPts val="1800"/>
              <a:buFont typeface="Avenir Next For Intuit"/>
              <a:buChar char="●"/>
              <a:defRPr sz="1800">
                <a:solidFill>
                  <a:srgbClr val="FFFFFF"/>
                </a:solidFill>
                <a:latin typeface="Avenir Next For Intuit"/>
                <a:ea typeface="Avenir Next For Intuit"/>
                <a:cs typeface="Avenir Next For Intuit"/>
                <a:sym typeface="Avenir Next For Intuit"/>
              </a:defRPr>
            </a:lvl1pPr>
            <a:lvl2pPr indent="-317500" lvl="1" marL="914400">
              <a:lnSpc>
                <a:spcPct val="115000"/>
              </a:lnSpc>
              <a:spcBef>
                <a:spcPts val="1600"/>
              </a:spcBef>
              <a:spcAft>
                <a:spcPts val="0"/>
              </a:spcAft>
              <a:buClr>
                <a:srgbClr val="FFFFFF"/>
              </a:buClr>
              <a:buSzPts val="1400"/>
              <a:buFont typeface="Avenir Next For Intuit"/>
              <a:buChar char="○"/>
              <a:defRPr>
                <a:solidFill>
                  <a:srgbClr val="FFFFFF"/>
                </a:solidFill>
                <a:latin typeface="Avenir Next For Intuit"/>
                <a:ea typeface="Avenir Next For Intuit"/>
                <a:cs typeface="Avenir Next For Intuit"/>
                <a:sym typeface="Avenir Next For Intuit"/>
              </a:defRPr>
            </a:lvl2pPr>
            <a:lvl3pPr indent="-317500" lvl="2" marL="1371600">
              <a:lnSpc>
                <a:spcPct val="115000"/>
              </a:lnSpc>
              <a:spcBef>
                <a:spcPts val="1600"/>
              </a:spcBef>
              <a:spcAft>
                <a:spcPts val="0"/>
              </a:spcAft>
              <a:buClr>
                <a:srgbClr val="FFFFFF"/>
              </a:buClr>
              <a:buSzPts val="1400"/>
              <a:buFont typeface="Avenir Next For Intuit"/>
              <a:buChar char="■"/>
              <a:defRPr>
                <a:solidFill>
                  <a:srgbClr val="FFFFFF"/>
                </a:solidFill>
                <a:latin typeface="Avenir Next For Intuit"/>
                <a:ea typeface="Avenir Next For Intuit"/>
                <a:cs typeface="Avenir Next For Intuit"/>
                <a:sym typeface="Avenir Next For Intuit"/>
              </a:defRPr>
            </a:lvl3pPr>
            <a:lvl4pPr indent="-317500" lvl="3" marL="1828800">
              <a:lnSpc>
                <a:spcPct val="115000"/>
              </a:lnSpc>
              <a:spcBef>
                <a:spcPts val="1600"/>
              </a:spcBef>
              <a:spcAft>
                <a:spcPts val="0"/>
              </a:spcAft>
              <a:buClr>
                <a:srgbClr val="FFFFFF"/>
              </a:buClr>
              <a:buSzPts val="1400"/>
              <a:buFont typeface="Avenir Next For Intuit"/>
              <a:buChar char="●"/>
              <a:defRPr>
                <a:solidFill>
                  <a:srgbClr val="FFFFFF"/>
                </a:solidFill>
                <a:latin typeface="Avenir Next For Intuit"/>
                <a:ea typeface="Avenir Next For Intuit"/>
                <a:cs typeface="Avenir Next For Intuit"/>
                <a:sym typeface="Avenir Next For Intuit"/>
              </a:defRPr>
            </a:lvl4pPr>
            <a:lvl5pPr indent="-317500" lvl="4" marL="2286000">
              <a:lnSpc>
                <a:spcPct val="115000"/>
              </a:lnSpc>
              <a:spcBef>
                <a:spcPts val="1600"/>
              </a:spcBef>
              <a:spcAft>
                <a:spcPts val="0"/>
              </a:spcAft>
              <a:buClr>
                <a:srgbClr val="FFFFFF"/>
              </a:buClr>
              <a:buSzPts val="1400"/>
              <a:buFont typeface="Avenir Next For Intuit"/>
              <a:buChar char="○"/>
              <a:defRPr>
                <a:solidFill>
                  <a:srgbClr val="FFFFFF"/>
                </a:solidFill>
                <a:latin typeface="Avenir Next For Intuit"/>
                <a:ea typeface="Avenir Next For Intuit"/>
                <a:cs typeface="Avenir Next For Intuit"/>
                <a:sym typeface="Avenir Next For Intuit"/>
              </a:defRPr>
            </a:lvl5pPr>
            <a:lvl6pPr indent="-317500" lvl="5" marL="2743200">
              <a:lnSpc>
                <a:spcPct val="115000"/>
              </a:lnSpc>
              <a:spcBef>
                <a:spcPts val="1600"/>
              </a:spcBef>
              <a:spcAft>
                <a:spcPts val="0"/>
              </a:spcAft>
              <a:buClr>
                <a:srgbClr val="FFFFFF"/>
              </a:buClr>
              <a:buSzPts val="1400"/>
              <a:buFont typeface="Avenir Next For Intuit"/>
              <a:buChar char="■"/>
              <a:defRPr>
                <a:solidFill>
                  <a:srgbClr val="FFFFFF"/>
                </a:solidFill>
                <a:latin typeface="Avenir Next For Intuit"/>
                <a:ea typeface="Avenir Next For Intuit"/>
                <a:cs typeface="Avenir Next For Intuit"/>
                <a:sym typeface="Avenir Next For Intuit"/>
              </a:defRPr>
            </a:lvl6pPr>
            <a:lvl7pPr indent="-317500" lvl="6" marL="3200400">
              <a:lnSpc>
                <a:spcPct val="115000"/>
              </a:lnSpc>
              <a:spcBef>
                <a:spcPts val="1600"/>
              </a:spcBef>
              <a:spcAft>
                <a:spcPts val="0"/>
              </a:spcAft>
              <a:buClr>
                <a:srgbClr val="FFFFFF"/>
              </a:buClr>
              <a:buSzPts val="1400"/>
              <a:buFont typeface="Avenir Next For Intuit"/>
              <a:buChar char="●"/>
              <a:defRPr>
                <a:solidFill>
                  <a:srgbClr val="FFFFFF"/>
                </a:solidFill>
                <a:latin typeface="Avenir Next For Intuit"/>
                <a:ea typeface="Avenir Next For Intuit"/>
                <a:cs typeface="Avenir Next For Intuit"/>
                <a:sym typeface="Avenir Next For Intuit"/>
              </a:defRPr>
            </a:lvl7pPr>
            <a:lvl8pPr indent="-317500" lvl="7" marL="3657600">
              <a:lnSpc>
                <a:spcPct val="115000"/>
              </a:lnSpc>
              <a:spcBef>
                <a:spcPts val="1600"/>
              </a:spcBef>
              <a:spcAft>
                <a:spcPts val="0"/>
              </a:spcAft>
              <a:buClr>
                <a:srgbClr val="FFFFFF"/>
              </a:buClr>
              <a:buSzPts val="1400"/>
              <a:buFont typeface="Avenir Next For Intuit"/>
              <a:buChar char="○"/>
              <a:defRPr>
                <a:solidFill>
                  <a:srgbClr val="FFFFFF"/>
                </a:solidFill>
                <a:latin typeface="Avenir Next For Intuit"/>
                <a:ea typeface="Avenir Next For Intuit"/>
                <a:cs typeface="Avenir Next For Intuit"/>
                <a:sym typeface="Avenir Next For Intuit"/>
              </a:defRPr>
            </a:lvl8pPr>
            <a:lvl9pPr indent="-317500" lvl="8" marL="4114800">
              <a:lnSpc>
                <a:spcPct val="115000"/>
              </a:lnSpc>
              <a:spcBef>
                <a:spcPts val="1600"/>
              </a:spcBef>
              <a:spcAft>
                <a:spcPts val="1600"/>
              </a:spcAft>
              <a:buClr>
                <a:srgbClr val="FFFFFF"/>
              </a:buClr>
              <a:buSzPts val="1400"/>
              <a:buFont typeface="Avenir Next For Intuit"/>
              <a:buChar char="■"/>
              <a:defRPr>
                <a:solidFill>
                  <a:srgbClr val="FFFFFF"/>
                </a:solidFill>
                <a:latin typeface="Avenir Next For Intuit"/>
                <a:ea typeface="Avenir Next For Intuit"/>
                <a:cs typeface="Avenir Next For Intuit"/>
                <a:sym typeface="Avenir Next For Intui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Avenir Next For Intuit"/>
                <a:ea typeface="Avenir Next For Intuit"/>
                <a:cs typeface="Avenir Next For Intuit"/>
                <a:sym typeface="Avenir Next For Intuit"/>
              </a:defRPr>
            </a:lvl1pPr>
            <a:lvl2pPr lvl="1" algn="r">
              <a:buNone/>
              <a:defRPr sz="1000">
                <a:solidFill>
                  <a:schemeClr val="lt2"/>
                </a:solidFill>
                <a:latin typeface="Avenir Next For Intuit"/>
                <a:ea typeface="Avenir Next For Intuit"/>
                <a:cs typeface="Avenir Next For Intuit"/>
                <a:sym typeface="Avenir Next For Intuit"/>
              </a:defRPr>
            </a:lvl2pPr>
            <a:lvl3pPr lvl="2" algn="r">
              <a:buNone/>
              <a:defRPr sz="1000">
                <a:solidFill>
                  <a:schemeClr val="lt2"/>
                </a:solidFill>
                <a:latin typeface="Avenir Next For Intuit"/>
                <a:ea typeface="Avenir Next For Intuit"/>
                <a:cs typeface="Avenir Next For Intuit"/>
                <a:sym typeface="Avenir Next For Intuit"/>
              </a:defRPr>
            </a:lvl3pPr>
            <a:lvl4pPr lvl="3" algn="r">
              <a:buNone/>
              <a:defRPr sz="1000">
                <a:solidFill>
                  <a:schemeClr val="lt2"/>
                </a:solidFill>
                <a:latin typeface="Avenir Next For Intuit"/>
                <a:ea typeface="Avenir Next For Intuit"/>
                <a:cs typeface="Avenir Next For Intuit"/>
                <a:sym typeface="Avenir Next For Intuit"/>
              </a:defRPr>
            </a:lvl4pPr>
            <a:lvl5pPr lvl="4" algn="r">
              <a:buNone/>
              <a:defRPr sz="1000">
                <a:solidFill>
                  <a:schemeClr val="lt2"/>
                </a:solidFill>
                <a:latin typeface="Avenir Next For Intuit"/>
                <a:ea typeface="Avenir Next For Intuit"/>
                <a:cs typeface="Avenir Next For Intuit"/>
                <a:sym typeface="Avenir Next For Intuit"/>
              </a:defRPr>
            </a:lvl5pPr>
            <a:lvl6pPr lvl="5" algn="r">
              <a:buNone/>
              <a:defRPr sz="1000">
                <a:solidFill>
                  <a:schemeClr val="lt2"/>
                </a:solidFill>
                <a:latin typeface="Avenir Next For Intuit"/>
                <a:ea typeface="Avenir Next For Intuit"/>
                <a:cs typeface="Avenir Next For Intuit"/>
                <a:sym typeface="Avenir Next For Intuit"/>
              </a:defRPr>
            </a:lvl6pPr>
            <a:lvl7pPr lvl="6" algn="r">
              <a:buNone/>
              <a:defRPr sz="1000">
                <a:solidFill>
                  <a:schemeClr val="lt2"/>
                </a:solidFill>
                <a:latin typeface="Avenir Next For Intuit"/>
                <a:ea typeface="Avenir Next For Intuit"/>
                <a:cs typeface="Avenir Next For Intuit"/>
                <a:sym typeface="Avenir Next For Intuit"/>
              </a:defRPr>
            </a:lvl7pPr>
            <a:lvl8pPr lvl="7" algn="r">
              <a:buNone/>
              <a:defRPr sz="1000">
                <a:solidFill>
                  <a:schemeClr val="lt2"/>
                </a:solidFill>
                <a:latin typeface="Avenir Next For Intuit"/>
                <a:ea typeface="Avenir Next For Intuit"/>
                <a:cs typeface="Avenir Next For Intuit"/>
                <a:sym typeface="Avenir Next For Intuit"/>
              </a:defRPr>
            </a:lvl8pPr>
            <a:lvl9pPr lvl="8" algn="r">
              <a:buNone/>
              <a:defRPr sz="1000">
                <a:solidFill>
                  <a:schemeClr val="lt2"/>
                </a:solidFill>
                <a:latin typeface="Avenir Next For Intuit"/>
                <a:ea typeface="Avenir Next For Intuit"/>
                <a:cs typeface="Avenir Next For Intuit"/>
                <a:sym typeface="Avenir Next For Intui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turbotax.intuit.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s://developer.apple.com/documentation/swift/string" TargetMode="External"/><Relationship Id="rId4" Type="http://schemas.openxmlformats.org/officeDocument/2006/relationships/hyperlink" Target="https://developer.apple.com/documentation/swift/st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G11n, I18n, </a:t>
            </a:r>
            <a:r>
              <a:rPr lang="en"/>
              <a:t>and</a:t>
            </a:r>
            <a:r>
              <a:rPr lang="en"/>
              <a:t> </a:t>
            </a:r>
            <a:r>
              <a:rPr lang="en"/>
              <a:t>A11y</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Intuit Accessibility Week - Bangalore 2019</a:t>
            </a:r>
            <a:endParaRPr/>
          </a:p>
          <a:p>
            <a:pPr indent="0" lvl="0" marL="0" rtl="0" algn="ctr">
              <a:spcBef>
                <a:spcPts val="0"/>
              </a:spcBef>
              <a:spcAft>
                <a:spcPts val="0"/>
              </a:spcAft>
              <a:buNone/>
            </a:pPr>
            <a:r>
              <a:rPr lang="en"/>
              <a:t>Ted Drake, Intuit Global Accessibility Leader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328250" y="275150"/>
            <a:ext cx="8498100" cy="301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Test designs with German, Hebrew, and Chinese</a:t>
            </a:r>
            <a:endParaRPr/>
          </a:p>
        </p:txBody>
      </p:sp>
      <p:sp>
        <p:nvSpPr>
          <p:cNvPr id="109" name="Google Shape;109;p22"/>
          <p:cNvSpPr txBox="1"/>
          <p:nvPr/>
        </p:nvSpPr>
        <p:spPr>
          <a:xfrm>
            <a:off x="382350" y="3058825"/>
            <a:ext cx="8178300" cy="149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Avenir Next For Intuit"/>
                <a:ea typeface="Avenir Next For Intuit"/>
                <a:cs typeface="Avenir Next For Intuit"/>
                <a:sym typeface="Avenir Next For Intuit"/>
              </a:rPr>
              <a:t>Deutsche Wörter werden möglicherweise umgebrochen</a:t>
            </a:r>
            <a:endParaRPr sz="1800">
              <a:solidFill>
                <a:srgbClr val="FFFFFF"/>
              </a:solidFill>
              <a:latin typeface="Avenir Next For Intuit"/>
              <a:ea typeface="Avenir Next For Intuit"/>
              <a:cs typeface="Avenir Next For Intuit"/>
              <a:sym typeface="Avenir Next For Intuit"/>
            </a:endParaRPr>
          </a:p>
          <a:p>
            <a:pPr indent="0" lvl="0" marL="0" rtl="0" algn="l">
              <a:lnSpc>
                <a:spcPct val="115000"/>
              </a:lnSpc>
              <a:spcBef>
                <a:spcPts val="0"/>
              </a:spcBef>
              <a:spcAft>
                <a:spcPts val="0"/>
              </a:spcAft>
              <a:buNone/>
            </a:pPr>
            <a:r>
              <a:t/>
            </a:r>
            <a:endParaRPr sz="1800">
              <a:solidFill>
                <a:srgbClr val="FFFFFF"/>
              </a:solidFill>
              <a:latin typeface="Avenir Next For Intuit"/>
              <a:ea typeface="Avenir Next For Intuit"/>
              <a:cs typeface="Avenir Next For Intuit"/>
              <a:sym typeface="Avenir Next For Intuit"/>
            </a:endParaRPr>
          </a:p>
          <a:p>
            <a:pPr indent="0" lvl="0" marL="0" rtl="1" algn="r">
              <a:lnSpc>
                <a:spcPct val="115000"/>
              </a:lnSpc>
              <a:spcBef>
                <a:spcPts val="0"/>
              </a:spcBef>
              <a:spcAft>
                <a:spcPts val="0"/>
              </a:spcAft>
              <a:buNone/>
            </a:pPr>
            <a:r>
              <a:rPr lang="en" sz="1800">
                <a:solidFill>
                  <a:srgbClr val="FFFFFF"/>
                </a:solidFill>
                <a:latin typeface="Avenir Next For Intuit"/>
                <a:ea typeface="Avenir Next For Intuit"/>
                <a:cs typeface="Avenir Next For Intuit"/>
                <a:sym typeface="Avenir Next For Intuit"/>
              </a:rPr>
              <a:t>اللغة العربية من اليمين إلى اليسار</a:t>
            </a:r>
            <a:endParaRPr sz="1800">
              <a:solidFill>
                <a:srgbClr val="FFFFFF"/>
              </a:solidFill>
              <a:latin typeface="Avenir Next For Intuit"/>
              <a:ea typeface="Avenir Next For Intuit"/>
              <a:cs typeface="Avenir Next For Intuit"/>
              <a:sym typeface="Avenir Next For Intuit"/>
            </a:endParaRPr>
          </a:p>
          <a:p>
            <a:pPr indent="0" lvl="0" marL="0" rtl="0" algn="l">
              <a:lnSpc>
                <a:spcPct val="115000"/>
              </a:lnSpc>
              <a:spcBef>
                <a:spcPts val="0"/>
              </a:spcBef>
              <a:spcAft>
                <a:spcPts val="0"/>
              </a:spcAft>
              <a:buNone/>
            </a:pPr>
            <a:r>
              <a:rPr lang="en" sz="1800">
                <a:solidFill>
                  <a:srgbClr val="FFFFFF"/>
                </a:solidFill>
                <a:latin typeface="Avenir Next For Intuit"/>
                <a:ea typeface="Avenir Next For Intuit"/>
                <a:cs typeface="Avenir Next For Intuit"/>
                <a:sym typeface="Avenir Next For Intuit"/>
              </a:rPr>
              <a:t>中文使用符號字符</a:t>
            </a:r>
            <a:endParaRPr sz="1800">
              <a:solidFill>
                <a:srgbClr val="FFFFFF"/>
              </a:solidFill>
              <a:latin typeface="Avenir Next For Intuit"/>
              <a:ea typeface="Avenir Next For Intuit"/>
              <a:cs typeface="Avenir Next For Intuit"/>
              <a:sym typeface="Avenir Next For Intuit"/>
            </a:endParaRPr>
          </a:p>
          <a:p>
            <a:pPr indent="0" lvl="0" marL="0" rtl="0" algn="ctr">
              <a:lnSpc>
                <a:spcPct val="115000"/>
              </a:lnSpc>
              <a:spcBef>
                <a:spcPts val="0"/>
              </a:spcBef>
              <a:spcAft>
                <a:spcPts val="0"/>
              </a:spcAft>
              <a:buNone/>
            </a:pPr>
            <a:r>
              <a:t/>
            </a:r>
            <a:endParaRPr sz="1800">
              <a:solidFill>
                <a:srgbClr val="FFFFFF"/>
              </a:solidFill>
              <a:latin typeface="Avenir Next For Intuit"/>
              <a:ea typeface="Avenir Next For Intuit"/>
              <a:cs typeface="Avenir Next For Intuit"/>
              <a:sym typeface="Avenir Next For Intui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Hiding text visually</a:t>
            </a:r>
            <a:endParaRPr/>
          </a:p>
        </p:txBody>
      </p:sp>
      <p:sp>
        <p:nvSpPr>
          <p:cNvPr id="115" name="Google Shape;115;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Avoid content positioning:</a:t>
            </a:r>
            <a:endParaRPr sz="2400"/>
          </a:p>
          <a:p>
            <a:pPr indent="-381000" lvl="0" marL="457200" rtl="0" algn="l">
              <a:spcBef>
                <a:spcPts val="1600"/>
              </a:spcBef>
              <a:spcAft>
                <a:spcPts val="0"/>
              </a:spcAft>
              <a:buSzPts val="2400"/>
              <a:buChar char="●"/>
            </a:pPr>
            <a:r>
              <a:rPr lang="en" sz="2400"/>
              <a:t>Text-indent:-1000em;</a:t>
            </a:r>
            <a:endParaRPr sz="2400"/>
          </a:p>
          <a:p>
            <a:pPr indent="-381000" lvl="0" marL="457200" rtl="0" algn="l">
              <a:spcBef>
                <a:spcPts val="0"/>
              </a:spcBef>
              <a:spcAft>
                <a:spcPts val="0"/>
              </a:spcAft>
              <a:buSzPts val="2400"/>
              <a:buChar char="●"/>
            </a:pPr>
            <a:r>
              <a:rPr lang="en" sz="2400"/>
              <a:t>Position:absolute; Left:-1000em;</a:t>
            </a:r>
            <a:endParaRPr sz="2400"/>
          </a:p>
          <a:p>
            <a:pPr indent="0" lvl="0" marL="0" rtl="0" algn="l">
              <a:spcBef>
                <a:spcPts val="1600"/>
              </a:spcBef>
              <a:spcAft>
                <a:spcPts val="0"/>
              </a:spcAft>
              <a:buNone/>
            </a:pPr>
            <a:r>
              <a:t/>
            </a:r>
            <a:endParaRPr sz="2400"/>
          </a:p>
          <a:p>
            <a:pPr indent="0" lvl="0" marL="0" rtl="0" algn="l">
              <a:spcBef>
                <a:spcPts val="1600"/>
              </a:spcBef>
              <a:spcAft>
                <a:spcPts val="0"/>
              </a:spcAft>
              <a:buNone/>
            </a:pPr>
            <a:r>
              <a:rPr lang="en" sz="2400"/>
              <a:t>Use Clip (class=”sr-only” or “visually-hidden”</a:t>
            </a:r>
            <a:endParaRPr sz="2400"/>
          </a:p>
          <a:p>
            <a:pPr indent="-381000" lvl="0" marL="457200" rtl="0" algn="l">
              <a:spcBef>
                <a:spcPts val="1600"/>
              </a:spcBef>
              <a:spcAft>
                <a:spcPts val="0"/>
              </a:spcAft>
              <a:buSzPts val="2400"/>
              <a:buChar char="●"/>
            </a:pPr>
            <a:r>
              <a:rPr lang="en" sz="2400"/>
              <a:t>clip:rect(0,0,0,0)</a:t>
            </a:r>
            <a:endParaRPr sz="2400"/>
          </a:p>
        </p:txBody>
      </p:sp>
      <p:pic>
        <p:nvPicPr>
          <p:cNvPr id="116" name="Google Shape;116;p23"/>
          <p:cNvPicPr preferRelativeResize="0"/>
          <p:nvPr/>
        </p:nvPicPr>
        <p:blipFill>
          <a:blip r:embed="rId3">
            <a:alphaModFix/>
          </a:blip>
          <a:stretch>
            <a:fillRect/>
          </a:stretch>
        </p:blipFill>
        <p:spPr>
          <a:xfrm flipH="1">
            <a:off x="7031900" y="3704125"/>
            <a:ext cx="2942475" cy="1177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4"/>
          <p:cNvSpPr txBox="1"/>
          <p:nvPr>
            <p:ph type="title"/>
          </p:nvPr>
        </p:nvSpPr>
        <p:spPr>
          <a:xfrm>
            <a:off x="490250" y="450150"/>
            <a:ext cx="8111700" cy="125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Learn More Links</a:t>
            </a:r>
            <a:endParaRPr/>
          </a:p>
        </p:txBody>
      </p:sp>
      <p:sp>
        <p:nvSpPr>
          <p:cNvPr id="122" name="Google Shape;122;p24"/>
          <p:cNvSpPr txBox="1"/>
          <p:nvPr/>
        </p:nvSpPr>
        <p:spPr>
          <a:xfrm>
            <a:off x="664175" y="1861050"/>
            <a:ext cx="8200500" cy="25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Mono"/>
                <a:ea typeface="Roboto Mono"/>
                <a:cs typeface="Roboto Mono"/>
                <a:sym typeface="Roboto Mono"/>
              </a:rPr>
              <a:t>&lt;a href=”</a:t>
            </a:r>
            <a:r>
              <a:rPr lang="en" sz="1800">
                <a:solidFill>
                  <a:srgbClr val="FFFFFF"/>
                </a:solidFill>
                <a:uFill>
                  <a:noFill/>
                </a:uFill>
                <a:latin typeface="Roboto Mono"/>
                <a:ea typeface="Roboto Mono"/>
                <a:cs typeface="Roboto Mono"/>
                <a:sym typeface="Roboto Mono"/>
                <a:hlinkClick r:id="rId3">
                  <a:extLst>
                    <a:ext uri="{A12FA001-AC4F-418D-AE19-62706E023703}">
                      <ahyp:hlinkClr val="tx"/>
                    </a:ext>
                  </a:extLst>
                </a:hlinkClick>
              </a:rPr>
              <a:t>ht</a:t>
            </a:r>
            <a:r>
              <a:rPr lang="en" sz="1800">
                <a:solidFill>
                  <a:srgbClr val="FFFFFF"/>
                </a:solidFill>
                <a:latin typeface="Roboto Mono"/>
                <a:ea typeface="Roboto Mono"/>
                <a:cs typeface="Roboto Mono"/>
                <a:sym typeface="Roboto Mono"/>
              </a:rPr>
              <a:t>tp://turbotax.intuit.com”&gt;</a:t>
            </a:r>
            <a:endParaRPr sz="18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800">
                <a:solidFill>
                  <a:srgbClr val="FFFFFF"/>
                </a:solidFill>
                <a:latin typeface="Roboto Mono"/>
                <a:ea typeface="Roboto Mono"/>
                <a:cs typeface="Roboto Mono"/>
                <a:sym typeface="Roboto Mono"/>
              </a:rPr>
              <a:t>    Learn More</a:t>
            </a:r>
            <a:endParaRPr sz="18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800">
                <a:solidFill>
                  <a:srgbClr val="FFFFFF"/>
                </a:solidFill>
                <a:latin typeface="Roboto Mono"/>
                <a:ea typeface="Roboto Mono"/>
                <a:cs typeface="Roboto Mono"/>
                <a:sym typeface="Roboto Mono"/>
              </a:rPr>
              <a:t>    &lt;span class=”sr-only”&gt; about TurboTax&lt;/span&gt;</a:t>
            </a:r>
            <a:endParaRPr sz="18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800">
                <a:solidFill>
                  <a:srgbClr val="FFFFFF"/>
                </a:solidFill>
                <a:latin typeface="Roboto Mono"/>
                <a:ea typeface="Roboto Mono"/>
                <a:cs typeface="Roboto Mono"/>
                <a:sym typeface="Roboto Mono"/>
              </a:rPr>
              <a:t>&lt;/a&gt;</a:t>
            </a:r>
            <a:endParaRPr sz="1800">
              <a:solidFill>
                <a:srgbClr val="FFFFFF"/>
              </a:solidFill>
              <a:latin typeface="Roboto Mono"/>
              <a:ea typeface="Roboto Mono"/>
              <a:cs typeface="Roboto Mono"/>
              <a:sym typeface="Roboto Mono"/>
            </a:endParaRPr>
          </a:p>
          <a:p>
            <a:pPr indent="0" lvl="0" marL="0" rtl="0" algn="l">
              <a:spcBef>
                <a:spcPts val="0"/>
              </a:spcBef>
              <a:spcAft>
                <a:spcPts val="0"/>
              </a:spcAft>
              <a:buNone/>
            </a:pPr>
            <a:r>
              <a:t/>
            </a:r>
            <a:endParaRPr sz="1800">
              <a:solidFill>
                <a:srgbClr val="FFFFFF"/>
              </a:solidFill>
              <a:latin typeface="Roboto Mono"/>
              <a:ea typeface="Roboto Mono"/>
              <a:cs typeface="Roboto Mono"/>
              <a:sym typeface="Roboto Mono"/>
            </a:endParaRPr>
          </a:p>
          <a:p>
            <a:pPr indent="0" lvl="0" marL="0" rtl="0" algn="l">
              <a:spcBef>
                <a:spcPts val="0"/>
              </a:spcBef>
              <a:spcAft>
                <a:spcPts val="0"/>
              </a:spcAft>
              <a:buNone/>
            </a:pPr>
            <a:r>
              <a:rPr lang="en" sz="1800">
                <a:solidFill>
                  <a:srgbClr val="FFFFFF"/>
                </a:solidFill>
                <a:latin typeface="Avenir Next For Intuit"/>
                <a:ea typeface="Avenir Next For Intuit"/>
                <a:cs typeface="Avenir Next For Intuit"/>
                <a:sym typeface="Avenir Next For Intuit"/>
              </a:rPr>
              <a:t>Translation is difficult due to sentence structure in different languages. </a:t>
            </a:r>
            <a:endParaRPr sz="1800">
              <a:solidFill>
                <a:srgbClr val="FFFFFF"/>
              </a:solidFill>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sz="1800">
              <a:solidFill>
                <a:srgbClr val="FFFFFF"/>
              </a:solidFill>
              <a:latin typeface="Avenir Next For Intuit"/>
              <a:ea typeface="Avenir Next For Intuit"/>
              <a:cs typeface="Avenir Next For Intuit"/>
              <a:sym typeface="Avenir Next For Intuit"/>
            </a:endParaRPr>
          </a:p>
          <a:p>
            <a:pPr indent="0" lvl="0" marL="0" rtl="0" algn="l">
              <a:spcBef>
                <a:spcPts val="0"/>
              </a:spcBef>
              <a:spcAft>
                <a:spcPts val="0"/>
              </a:spcAft>
              <a:buNone/>
            </a:pPr>
            <a:r>
              <a:rPr lang="en" sz="1800">
                <a:solidFill>
                  <a:srgbClr val="FFFFFF"/>
                </a:solidFill>
                <a:latin typeface="Avenir Next For Intuit"/>
                <a:ea typeface="Avenir Next For Intuit"/>
                <a:cs typeface="Avenir Next For Intuit"/>
                <a:sym typeface="Avenir Next For Intuit"/>
              </a:rPr>
              <a:t>String + inline HTML</a:t>
            </a:r>
            <a:endParaRPr sz="1800">
              <a:solidFill>
                <a:srgbClr val="FFFFFF"/>
              </a:solidFill>
              <a:latin typeface="Avenir Next For Intuit"/>
              <a:ea typeface="Avenir Next For Intuit"/>
              <a:cs typeface="Avenir Next For Intuit"/>
              <a:sym typeface="Avenir Next For Intui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ph type="title"/>
          </p:nvPr>
        </p:nvSpPr>
        <p:spPr>
          <a:xfrm>
            <a:off x="490250" y="450150"/>
            <a:ext cx="7928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Translate ARIA attributes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3600">
                <a:latin typeface="Roboto Mono"/>
                <a:ea typeface="Roboto Mono"/>
                <a:cs typeface="Roboto Mono"/>
                <a:sym typeface="Roboto Mono"/>
              </a:rPr>
              <a:t>aria-label=”Learn more about TurboTax”</a:t>
            </a:r>
            <a:endParaRPr sz="3600">
              <a:latin typeface="Roboto Mono"/>
              <a:ea typeface="Roboto Mono"/>
              <a:cs typeface="Roboto Mono"/>
              <a:sym typeface="Roboto Mon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6"/>
          <p:cNvSpPr txBox="1"/>
          <p:nvPr>
            <p:ph type="title"/>
          </p:nvPr>
        </p:nvSpPr>
        <p:spPr>
          <a:xfrm>
            <a:off x="490250" y="450150"/>
            <a:ext cx="8382000" cy="1262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t>Color Blindness | Localized Color</a:t>
            </a:r>
            <a:endParaRPr sz="4000"/>
          </a:p>
        </p:txBody>
      </p:sp>
      <p:sp>
        <p:nvSpPr>
          <p:cNvPr id="133" name="Google Shape;133;p26"/>
          <p:cNvSpPr txBox="1"/>
          <p:nvPr/>
        </p:nvSpPr>
        <p:spPr>
          <a:xfrm>
            <a:off x="890325" y="2003175"/>
            <a:ext cx="7777200" cy="62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00FF00"/>
                </a:solidFill>
                <a:latin typeface="Avenir Next For Intuit"/>
                <a:ea typeface="Avenir Next For Intuit"/>
                <a:cs typeface="Avenir Next For Intuit"/>
                <a:sym typeface="Avenir Next For Intuit"/>
              </a:rPr>
              <a:t>Good</a:t>
            </a:r>
            <a:r>
              <a:rPr lang="en" sz="4800">
                <a:solidFill>
                  <a:srgbClr val="FF0000"/>
                </a:solidFill>
                <a:latin typeface="Avenir Next For Intuit"/>
                <a:ea typeface="Avenir Next For Intuit"/>
                <a:cs typeface="Avenir Next For Intuit"/>
                <a:sym typeface="Avenir Next For Intuit"/>
              </a:rPr>
              <a:t> Bad </a:t>
            </a:r>
            <a:r>
              <a:rPr lang="en" sz="4800">
                <a:solidFill>
                  <a:srgbClr val="FFFFFF"/>
                </a:solidFill>
                <a:latin typeface="Avenir Next For Intuit"/>
                <a:ea typeface="Avenir Next For Intuit"/>
                <a:cs typeface="Avenir Next For Intuit"/>
                <a:sym typeface="Avenir Next For Intuit"/>
              </a:rPr>
              <a:t>or</a:t>
            </a:r>
            <a:r>
              <a:rPr lang="en" sz="4800">
                <a:solidFill>
                  <a:srgbClr val="FF0000"/>
                </a:solidFill>
                <a:latin typeface="Avenir Next For Intuit"/>
                <a:ea typeface="Avenir Next For Intuit"/>
                <a:cs typeface="Avenir Next For Intuit"/>
                <a:sym typeface="Avenir Next For Intuit"/>
              </a:rPr>
              <a:t> </a:t>
            </a:r>
            <a:r>
              <a:rPr lang="en" sz="4800">
                <a:solidFill>
                  <a:srgbClr val="00FF00"/>
                </a:solidFill>
                <a:latin typeface="Avenir Next For Intuit"/>
                <a:ea typeface="Avenir Next For Intuit"/>
                <a:cs typeface="Avenir Next For Intuit"/>
                <a:sym typeface="Avenir Next For Intuit"/>
              </a:rPr>
              <a:t>Bad</a:t>
            </a:r>
            <a:r>
              <a:rPr lang="en" sz="4800">
                <a:solidFill>
                  <a:srgbClr val="FF0000"/>
                </a:solidFill>
                <a:latin typeface="Avenir Next For Intuit"/>
                <a:ea typeface="Avenir Next For Intuit"/>
                <a:cs typeface="Avenir Next For Intuit"/>
                <a:sym typeface="Avenir Next For Intuit"/>
              </a:rPr>
              <a:t> Good</a:t>
            </a:r>
            <a:endParaRPr sz="4800">
              <a:solidFill>
                <a:srgbClr val="FF0000"/>
              </a:solidFill>
              <a:latin typeface="Avenir Next For Intuit"/>
              <a:ea typeface="Avenir Next For Intuit"/>
              <a:cs typeface="Avenir Next For Intuit"/>
              <a:sym typeface="Avenir Next For Intuit"/>
            </a:endParaRPr>
          </a:p>
        </p:txBody>
      </p:sp>
      <p:sp>
        <p:nvSpPr>
          <p:cNvPr id="134" name="Google Shape;134;p26"/>
          <p:cNvSpPr txBox="1"/>
          <p:nvPr/>
        </p:nvSpPr>
        <p:spPr>
          <a:xfrm>
            <a:off x="1726175" y="2981975"/>
            <a:ext cx="5784900" cy="62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Avenir Next For Intuit"/>
                <a:ea typeface="Avenir Next For Intuit"/>
                <a:cs typeface="Avenir Next For Intuit"/>
                <a:sym typeface="Avenir Next For Intuit"/>
              </a:rPr>
              <a:t>Don’t depend on color</a:t>
            </a:r>
            <a:endParaRPr sz="3600">
              <a:solidFill>
                <a:srgbClr val="FFFFFF"/>
              </a:solidFill>
              <a:latin typeface="Avenir Next For Intuit"/>
              <a:ea typeface="Avenir Next For Intuit"/>
              <a:cs typeface="Avenir Next For Intuit"/>
              <a:sym typeface="Avenir Next For Intuit"/>
            </a:endParaRPr>
          </a:p>
          <a:p>
            <a:pPr indent="0" lvl="0" marL="0" rtl="0" algn="ctr">
              <a:spcBef>
                <a:spcPts val="0"/>
              </a:spcBef>
              <a:spcAft>
                <a:spcPts val="0"/>
              </a:spcAft>
              <a:buNone/>
            </a:pPr>
            <a:r>
              <a:rPr lang="en" sz="4800">
                <a:solidFill>
                  <a:srgbClr val="FFFFFF"/>
                </a:solidFill>
                <a:latin typeface="Avenir Next For Intuit"/>
                <a:ea typeface="Avenir Next For Intuit"/>
                <a:cs typeface="Avenir Next For Intuit"/>
                <a:sym typeface="Avenir Next For Intuit"/>
              </a:rPr>
              <a:t>✓ ✘ </a:t>
            </a:r>
            <a:r>
              <a:rPr b="1" lang="en" sz="4800">
                <a:solidFill>
                  <a:srgbClr val="FFFFFF"/>
                </a:solidFill>
                <a:latin typeface="Avenir Next For Intuit"/>
                <a:ea typeface="Avenir Next For Intuit"/>
                <a:cs typeface="Avenir Next For Intuit"/>
                <a:sym typeface="Avenir Next For Intuit"/>
              </a:rPr>
              <a:t>– + </a:t>
            </a:r>
            <a:endParaRPr b="1" sz="4800">
              <a:solidFill>
                <a:srgbClr val="FFFFFF"/>
              </a:solidFill>
              <a:latin typeface="Avenir Next For Intuit"/>
              <a:ea typeface="Avenir Next For Intuit"/>
              <a:cs typeface="Avenir Next For Intuit"/>
              <a:sym typeface="Avenir Next For Intui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7"/>
          <p:cNvSpPr txBox="1"/>
          <p:nvPr>
            <p:ph type="title"/>
          </p:nvPr>
        </p:nvSpPr>
        <p:spPr>
          <a:xfrm>
            <a:off x="490250" y="476550"/>
            <a:ext cx="36033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Translate</a:t>
            </a:r>
            <a:endParaRPr/>
          </a:p>
          <a:p>
            <a:pPr indent="0" lvl="0" marL="0" rtl="0" algn="l">
              <a:spcBef>
                <a:spcPts val="0"/>
              </a:spcBef>
              <a:spcAft>
                <a:spcPts val="0"/>
              </a:spcAft>
              <a:buNone/>
            </a:pPr>
            <a:r>
              <a:rPr lang="en"/>
              <a:t>Closed</a:t>
            </a:r>
            <a:endParaRPr/>
          </a:p>
          <a:p>
            <a:pPr indent="0" lvl="0" marL="0" rtl="0" algn="l">
              <a:spcBef>
                <a:spcPts val="0"/>
              </a:spcBef>
              <a:spcAft>
                <a:spcPts val="0"/>
              </a:spcAft>
              <a:buNone/>
            </a:pPr>
            <a:r>
              <a:rPr lang="en"/>
              <a:t>Captions</a:t>
            </a:r>
            <a:endParaRPr/>
          </a:p>
        </p:txBody>
      </p:sp>
      <p:pic>
        <p:nvPicPr>
          <p:cNvPr id="140" name="Google Shape;140;p27"/>
          <p:cNvPicPr preferRelativeResize="0"/>
          <p:nvPr/>
        </p:nvPicPr>
        <p:blipFill>
          <a:blip r:embed="rId3">
            <a:alphaModFix/>
          </a:blip>
          <a:stretch>
            <a:fillRect/>
          </a:stretch>
        </p:blipFill>
        <p:spPr>
          <a:xfrm>
            <a:off x="4153128" y="1065525"/>
            <a:ext cx="4726176" cy="2678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Terminology</a:t>
            </a:r>
            <a:endParaRPr/>
          </a:p>
        </p:txBody>
      </p:sp>
      <p:sp>
        <p:nvSpPr>
          <p:cNvPr id="146" name="Google Shape;146;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Avoid outdated terms that reflect negative stereotypes</a:t>
            </a:r>
            <a:endParaRPr/>
          </a:p>
          <a:p>
            <a:pPr indent="-342900" lvl="0" marL="457200" rtl="0" algn="l">
              <a:spcBef>
                <a:spcPts val="1600"/>
              </a:spcBef>
              <a:spcAft>
                <a:spcPts val="0"/>
              </a:spcAft>
              <a:buSzPts val="1800"/>
              <a:buChar char="●"/>
            </a:pPr>
            <a:r>
              <a:rPr lang="en"/>
              <a:t>Deaf and dumb, spastic, idiot, crazy, crippled,  challenged, suffering from</a:t>
            </a:r>
            <a:r>
              <a:rPr lang="en"/>
              <a:t>...</a:t>
            </a:r>
            <a:r>
              <a:rPr lang="en"/>
              <a:t> , dependant on…, retarded</a:t>
            </a:r>
            <a:endParaRPr/>
          </a:p>
          <a:p>
            <a:pPr indent="0" lvl="0" marL="0" rtl="0" algn="l">
              <a:spcBef>
                <a:spcPts val="1600"/>
              </a:spcBef>
              <a:spcAft>
                <a:spcPts val="0"/>
              </a:spcAft>
              <a:buNone/>
            </a:pPr>
            <a:r>
              <a:rPr lang="en"/>
              <a:t>Use People first terminology</a:t>
            </a:r>
            <a:endParaRPr/>
          </a:p>
          <a:p>
            <a:pPr indent="-342900" lvl="0" marL="457200" rtl="0" algn="l">
              <a:spcBef>
                <a:spcPts val="1600"/>
              </a:spcBef>
              <a:spcAft>
                <a:spcPts val="0"/>
              </a:spcAft>
              <a:buSzPts val="1800"/>
              <a:buChar char="●"/>
            </a:pPr>
            <a:r>
              <a:rPr lang="en"/>
              <a:t>Student with autism</a:t>
            </a:r>
            <a:endParaRPr/>
          </a:p>
          <a:p>
            <a:pPr indent="-342900" lvl="0" marL="457200" rtl="0" algn="l">
              <a:spcBef>
                <a:spcPts val="0"/>
              </a:spcBef>
              <a:spcAft>
                <a:spcPts val="0"/>
              </a:spcAft>
              <a:buSzPts val="1800"/>
              <a:buChar char="●"/>
            </a:pPr>
            <a:r>
              <a:rPr lang="en"/>
              <a:t>Small business owner that uses a wheelchair</a:t>
            </a:r>
            <a:endParaRPr/>
          </a:p>
          <a:p>
            <a:pPr indent="-342900" lvl="0" marL="457200" rtl="0" algn="l">
              <a:spcBef>
                <a:spcPts val="0"/>
              </a:spcBef>
              <a:spcAft>
                <a:spcPts val="0"/>
              </a:spcAft>
              <a:buSzPts val="1800"/>
              <a:buChar char="●"/>
            </a:pPr>
            <a:r>
              <a:rPr lang="en"/>
              <a:t>Artist that is blind</a:t>
            </a:r>
            <a:endParaRPr/>
          </a:p>
          <a:p>
            <a:pPr indent="-342900" lvl="0" marL="457200" rtl="0" algn="l">
              <a:spcBef>
                <a:spcPts val="0"/>
              </a:spcBef>
              <a:spcAft>
                <a:spcPts val="0"/>
              </a:spcAft>
              <a:buSzPts val="1800"/>
              <a:buChar char="●"/>
            </a:pPr>
            <a:r>
              <a:rPr lang="en"/>
              <a:t>CEO who has dyslexia</a:t>
            </a:r>
            <a:endParaRPr/>
          </a:p>
        </p:txBody>
      </p:sp>
      <p:pic>
        <p:nvPicPr>
          <p:cNvPr id="147" name="Google Shape;147;p28"/>
          <p:cNvPicPr preferRelativeResize="0"/>
          <p:nvPr/>
        </p:nvPicPr>
        <p:blipFill>
          <a:blip r:embed="rId3">
            <a:alphaModFix/>
          </a:blip>
          <a:stretch>
            <a:fillRect/>
          </a:stretch>
        </p:blipFill>
        <p:spPr>
          <a:xfrm>
            <a:off x="6553200" y="3486150"/>
            <a:ext cx="2590800" cy="1657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9"/>
          <p:cNvSpPr txBox="1"/>
          <p:nvPr/>
        </p:nvSpPr>
        <p:spPr>
          <a:xfrm>
            <a:off x="203225" y="0"/>
            <a:ext cx="8580600" cy="424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800">
                <a:solidFill>
                  <a:srgbClr val="FFFFFF"/>
                </a:solidFill>
              </a:rPr>
              <a:t>Cat ipsum dolor sit amet, sleep on my human's head. Scratch the postman wake up lick paw wake up owner meow meow. Meoooow put toy mouse in food bowl run out of litter box at full speed so vomit food and eat it again. Then cats take over the world sit in box but i heard this rumor where the humans are our owners, pfft, what do they know?! or mesmerizing birds. Shake treat bag pet me pet me pet me pet me, bite, scratch, why are you petting me. Wake up wander around the house making large amounts of noise jump on top of your human's bed and fall asleep again stare out cat door then go back inside cat not kitten around but dream about hunting birds so cough for cough furball plan steps for world domination. Chase dog then run away this cat happen now, it was too purr-fect!!! so favor packaging over toy. Terrorize the hundred-and-twenty-pound rottweiler and steal his bed, not sorry find a way to fit in tiny box. Scratch at door to be let outside, get let out then scratch at door immediately after to be let back in tuxedo cats always looking dapper, or check cat door for ambush 10 times before coming in experiences short bursts of poo-phoria after going to the loo caticus cutiecus. Leave hair on owner's clothes. Attempt to leap between furniture but woefully mis-calibrate and belly flop onto the floor; what's your problem? i meant to do that now i shall wash myself intently fall over dead (not really but gets sympathy) take a big fluffing crap 💩 climb leg get scared by doggo also cucumerro eat half my food and ask for more but unwrap toilet paper. Lay on arms while you're using the keyboard mark territory tickle my belly at your own peril i will pester for food when you're in the kitchen even if it's salad . Step on your keyboard while you're gaming and then turn in a circle kitty pounce, trip, faceplant you didn't see that no you didn't definitely didn't lick, lick, lick, and preen away the embarrassment. </a:t>
            </a:r>
            <a:endParaRPr sz="1800">
              <a:solidFill>
                <a:srgbClr val="FFFFFF"/>
              </a:solidFill>
            </a:endParaRPr>
          </a:p>
        </p:txBody>
      </p:sp>
      <p:sp>
        <p:nvSpPr>
          <p:cNvPr id="153" name="Google Shape;153;p29"/>
          <p:cNvSpPr txBox="1"/>
          <p:nvPr>
            <p:ph type="title"/>
          </p:nvPr>
        </p:nvSpPr>
        <p:spPr>
          <a:xfrm>
            <a:off x="1742525" y="2100450"/>
            <a:ext cx="5502000" cy="9426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None/>
            </a:pPr>
            <a:r>
              <a:rPr lang="en"/>
              <a:t>Avoid Justified Layout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0"/>
          <p:cNvSpPr txBox="1"/>
          <p:nvPr/>
        </p:nvSpPr>
        <p:spPr>
          <a:xfrm>
            <a:off x="203225" y="0"/>
            <a:ext cx="8580600" cy="424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800">
                <a:solidFill>
                  <a:srgbClr val="FFFFFF"/>
                </a:solidFill>
              </a:rPr>
              <a:t>Cat ipsum dolor sit amet, sleep on my human's head. Scratch the postman wake up lick paw wake up owner meow meow. Meoooow put toy mouse in food bowl run out of litter box at full speed so vomit food and eat it again. Then cats take over the world sit in box but i heard this rumor where the humans are our owners, pfft, what do they know?! or mesmerizing birds. Shake treat bag pet me pet me pet me pet me, bite, scratch, why are you petting me. Wake up wander around the house making large amounts of noise jump on top of your human's bed and fall asleep again stare out cat door then go back inside cat not kitten around but dream about hunting birds so cough for cough furball plan steps for world domination. Chase dog then run away this cat happen now, it was too purr-fect!!! so favor packaging over toy. Terrorize the hundred-and-twenty-pound rottweiler and steal his bed, not sorry find a way to fit in tiny box. Scratch at door to be let outside, get let out then scratch at door immediately after to be let back in tuxedo cats always looking dapper, or check cat door for ambush 10 times before coming in experiences short bursts of poo-phoria after going to the loo caticus cutiecus. Leave hair on owner's clothes. Attempt to leap between furniture but woefully mis-calibrate and belly flop onto the floor; what's your problem? i meant to do that now i shall wash myself intently fall over dead (not really but gets sympathy) take a big fluffing crap 💩 climb leg get scared by doggo also cucumerro eat half my food and ask for more but unwrap toilet paper. Lay on arms while you're using the keyboard mark territory tickle my belly at your own peril i will pester for food when you're in the kitchen even if it's salad . Step on your keyboard while you're gaming and then turn in a circle kitty pounce, trip, faceplant you didn't see that no you didn't definitely didn't lick, lick, lick, and preen away the embarrassment. </a:t>
            </a:r>
            <a:endParaRPr sz="1800">
              <a:solidFill>
                <a:srgbClr val="FFFFFF"/>
              </a:solidFill>
            </a:endParaRPr>
          </a:p>
        </p:txBody>
      </p:sp>
      <p:sp>
        <p:nvSpPr>
          <p:cNvPr id="159" name="Google Shape;159;p30"/>
          <p:cNvSpPr txBox="1"/>
          <p:nvPr>
            <p:ph type="title"/>
          </p:nvPr>
        </p:nvSpPr>
        <p:spPr>
          <a:xfrm>
            <a:off x="1742525" y="2100450"/>
            <a:ext cx="5502000" cy="9426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None/>
            </a:pPr>
            <a:r>
              <a:rPr lang="en"/>
              <a:t>Avoid Justified Layout</a:t>
            </a:r>
            <a:endParaRPr/>
          </a:p>
        </p:txBody>
      </p:sp>
      <p:sp>
        <p:nvSpPr>
          <p:cNvPr id="160" name="Google Shape;160;p30"/>
          <p:cNvSpPr/>
          <p:nvPr/>
        </p:nvSpPr>
        <p:spPr>
          <a:xfrm>
            <a:off x="862023" y="726300"/>
            <a:ext cx="692475" cy="3182500"/>
          </a:xfrm>
          <a:custGeom>
            <a:rect b="b" l="l" r="r" t="t"/>
            <a:pathLst>
              <a:path extrusionOk="0" h="127300" w="27699">
                <a:moveTo>
                  <a:pt x="16756" y="0"/>
                </a:moveTo>
                <a:cubicBezTo>
                  <a:pt x="16756" y="5768"/>
                  <a:pt x="16022" y="13210"/>
                  <a:pt x="20453" y="16903"/>
                </a:cubicBezTo>
                <a:cubicBezTo>
                  <a:pt x="22575" y="18672"/>
                  <a:pt x="27130" y="18403"/>
                  <a:pt x="27584" y="21128"/>
                </a:cubicBezTo>
                <a:cubicBezTo>
                  <a:pt x="28499" y="26624"/>
                  <a:pt x="20220" y="29985"/>
                  <a:pt x="18869" y="35390"/>
                </a:cubicBezTo>
                <a:cubicBezTo>
                  <a:pt x="18104" y="38452"/>
                  <a:pt x="24190" y="41400"/>
                  <a:pt x="22566" y="44106"/>
                </a:cubicBezTo>
                <a:cubicBezTo>
                  <a:pt x="20297" y="47887"/>
                  <a:pt x="13711" y="44173"/>
                  <a:pt x="9361" y="44898"/>
                </a:cubicBezTo>
                <a:cubicBezTo>
                  <a:pt x="6486" y="45377"/>
                  <a:pt x="7162" y="50321"/>
                  <a:pt x="5663" y="52821"/>
                </a:cubicBezTo>
                <a:cubicBezTo>
                  <a:pt x="4286" y="55117"/>
                  <a:pt x="557" y="55991"/>
                  <a:pt x="117" y="58632"/>
                </a:cubicBezTo>
                <a:cubicBezTo>
                  <a:pt x="-820" y="64256"/>
                  <a:pt x="11191" y="61354"/>
                  <a:pt x="16756" y="62593"/>
                </a:cubicBezTo>
                <a:cubicBezTo>
                  <a:pt x="19628" y="63232"/>
                  <a:pt x="21990" y="65692"/>
                  <a:pt x="23623" y="68140"/>
                </a:cubicBezTo>
                <a:cubicBezTo>
                  <a:pt x="24956" y="70139"/>
                  <a:pt x="21586" y="72523"/>
                  <a:pt x="20189" y="74478"/>
                </a:cubicBezTo>
                <a:cubicBezTo>
                  <a:pt x="16457" y="79701"/>
                  <a:pt x="13057" y="85577"/>
                  <a:pt x="12002" y="91909"/>
                </a:cubicBezTo>
                <a:cubicBezTo>
                  <a:pt x="11420" y="95404"/>
                  <a:pt x="16255" y="97909"/>
                  <a:pt x="16756" y="101417"/>
                </a:cubicBezTo>
                <a:cubicBezTo>
                  <a:pt x="17983" y="110012"/>
                  <a:pt x="19661" y="118618"/>
                  <a:pt x="19661" y="127300"/>
                </a:cubicBezTo>
              </a:path>
            </a:pathLst>
          </a:custGeom>
          <a:noFill/>
          <a:ln cap="flat" cmpd="sng" w="38100">
            <a:solidFill>
              <a:srgbClr val="FF0000"/>
            </a:solidFill>
            <a:prstDash val="solid"/>
            <a:round/>
            <a:headEnd len="med" w="med" type="none"/>
            <a:tailEnd len="med" w="med" type="none"/>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490250" y="450150"/>
            <a:ext cx="82326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My history with localization</a:t>
            </a:r>
            <a:endParaRPr/>
          </a:p>
        </p:txBody>
      </p:sp>
      <p:pic>
        <p:nvPicPr>
          <p:cNvPr id="61" name="Google Shape;61;p14"/>
          <p:cNvPicPr preferRelativeResize="0"/>
          <p:nvPr/>
        </p:nvPicPr>
        <p:blipFill>
          <a:blip r:embed="rId3">
            <a:alphaModFix/>
          </a:blip>
          <a:stretch>
            <a:fillRect/>
          </a:stretch>
        </p:blipFill>
        <p:spPr>
          <a:xfrm>
            <a:off x="2497550" y="557325"/>
            <a:ext cx="3972950" cy="1303450"/>
          </a:xfrm>
          <a:prstGeom prst="rect">
            <a:avLst/>
          </a:prstGeom>
          <a:noFill/>
          <a:ln>
            <a:noFill/>
          </a:ln>
        </p:spPr>
      </p:pic>
      <p:sp>
        <p:nvSpPr>
          <p:cNvPr id="62" name="Google Shape;62;p14"/>
          <p:cNvSpPr txBox="1"/>
          <p:nvPr/>
        </p:nvSpPr>
        <p:spPr>
          <a:xfrm>
            <a:off x="490250" y="3382825"/>
            <a:ext cx="8297400" cy="57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Avenir Next For Intuit"/>
                <a:ea typeface="Avenir Next For Intuit"/>
                <a:cs typeface="Avenir Next For Intuit"/>
                <a:sym typeface="Avenir Next For Intuit"/>
              </a:rPr>
              <a:t>13 Countries/13 code repos → 13 Countries/1 code repo → 58 Countries/languages / 1 code repo</a:t>
            </a:r>
            <a:endParaRPr>
              <a:solidFill>
                <a:srgbClr val="FFFFFF"/>
              </a:solidFill>
              <a:latin typeface="Avenir Next For Intuit"/>
              <a:ea typeface="Avenir Next For Intuit"/>
              <a:cs typeface="Avenir Next For Intuit"/>
              <a:sym typeface="Avenir Next For Intuit"/>
            </a:endParaRPr>
          </a:p>
          <a:p>
            <a:pPr indent="0" lvl="0" marL="0" rtl="0" algn="ctr">
              <a:spcBef>
                <a:spcPts val="0"/>
              </a:spcBef>
              <a:spcAft>
                <a:spcPts val="0"/>
              </a:spcAft>
              <a:buNone/>
            </a:pPr>
            <a:r>
              <a:rPr lang="en">
                <a:latin typeface="Avenir Next For Intuit"/>
                <a:ea typeface="Avenir Next For Intuit"/>
                <a:cs typeface="Avenir Next For Intuit"/>
                <a:sym typeface="Avenir Next For Intuit"/>
              </a:rPr>
              <a:t>13 </a:t>
            </a:r>
            <a:endParaRPr>
              <a:solidFill>
                <a:srgbClr val="FFFFFF"/>
              </a:solidFill>
              <a:latin typeface="Avenir Next For Intuit"/>
              <a:ea typeface="Avenir Next For Intuit"/>
              <a:cs typeface="Avenir Next For Intuit"/>
              <a:sym typeface="Avenir Next For Intui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Business Case for International Accessibility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1897575" y="0"/>
            <a:ext cx="5348849" cy="3064009"/>
          </a:xfrm>
          <a:prstGeom prst="rect">
            <a:avLst/>
          </a:prstGeom>
          <a:noFill/>
          <a:ln>
            <a:noFill/>
          </a:ln>
        </p:spPr>
      </p:pic>
      <p:pic>
        <p:nvPicPr>
          <p:cNvPr id="73" name="Google Shape;73;p16"/>
          <p:cNvPicPr preferRelativeResize="0"/>
          <p:nvPr/>
        </p:nvPicPr>
        <p:blipFill>
          <a:blip r:embed="rId4">
            <a:alphaModFix/>
          </a:blip>
          <a:stretch>
            <a:fillRect/>
          </a:stretch>
        </p:blipFill>
        <p:spPr>
          <a:xfrm>
            <a:off x="1897575" y="3139950"/>
            <a:ext cx="5348848" cy="23326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139250"/>
            <a:ext cx="8520600" cy="153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United Nations: </a:t>
            </a:r>
            <a:endParaRPr sz="3000"/>
          </a:p>
          <a:p>
            <a:pPr indent="0" lvl="0" marL="0" rtl="0" algn="l">
              <a:spcBef>
                <a:spcPts val="0"/>
              </a:spcBef>
              <a:spcAft>
                <a:spcPts val="0"/>
              </a:spcAft>
              <a:buNone/>
            </a:pPr>
            <a:r>
              <a:rPr lang="en" sz="3000"/>
              <a:t>Convention on the Rights of Persons with Disabilities (CRPD)</a:t>
            </a:r>
            <a:endParaRPr sz="3000"/>
          </a:p>
        </p:txBody>
      </p:sp>
      <p:pic>
        <p:nvPicPr>
          <p:cNvPr id="79" name="Google Shape;79;p17"/>
          <p:cNvPicPr preferRelativeResize="0"/>
          <p:nvPr/>
        </p:nvPicPr>
        <p:blipFill>
          <a:blip r:embed="rId3">
            <a:alphaModFix/>
          </a:blip>
          <a:stretch>
            <a:fillRect/>
          </a:stretch>
        </p:blipFill>
        <p:spPr>
          <a:xfrm>
            <a:off x="1898550" y="1728900"/>
            <a:ext cx="5346904" cy="31673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International Legal Requirements</a:t>
            </a:r>
            <a:endParaRPr/>
          </a:p>
        </p:txBody>
      </p:sp>
      <p:sp>
        <p:nvSpPr>
          <p:cNvPr id="85" name="Google Shape;85;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International (UN):</a:t>
            </a:r>
            <a:r>
              <a:rPr lang="en" sz="1200"/>
              <a:t> Convention on the Rights of Persons with Disabilities (CRPD)</a:t>
            </a:r>
            <a:endParaRPr sz="1200"/>
          </a:p>
          <a:p>
            <a:pPr indent="-304800" lvl="0" marL="457200" rtl="0" algn="l">
              <a:spcBef>
                <a:spcPts val="0"/>
              </a:spcBef>
              <a:spcAft>
                <a:spcPts val="0"/>
              </a:spcAft>
              <a:buSzPts val="1200"/>
              <a:buChar char="●"/>
            </a:pPr>
            <a:r>
              <a:rPr b="1" lang="en" sz="1200"/>
              <a:t>Australia:</a:t>
            </a:r>
            <a:r>
              <a:rPr lang="en" sz="1200"/>
              <a:t> </a:t>
            </a:r>
            <a:endParaRPr sz="1200"/>
          </a:p>
          <a:p>
            <a:pPr indent="-304800" lvl="1" marL="914400" rtl="0" algn="l">
              <a:spcBef>
                <a:spcPts val="0"/>
              </a:spcBef>
              <a:spcAft>
                <a:spcPts val="0"/>
              </a:spcAft>
              <a:buSzPts val="1200"/>
              <a:buChar char="○"/>
            </a:pPr>
            <a:r>
              <a:rPr lang="en" sz="1200"/>
              <a:t>Procurement Standard Guidance</a:t>
            </a:r>
            <a:endParaRPr sz="1200"/>
          </a:p>
          <a:p>
            <a:pPr indent="-304800" lvl="1" marL="914400" rtl="0" algn="l">
              <a:spcBef>
                <a:spcPts val="0"/>
              </a:spcBef>
              <a:spcAft>
                <a:spcPts val="0"/>
              </a:spcAft>
              <a:buSzPts val="1200"/>
              <a:buChar char="○"/>
            </a:pPr>
            <a:r>
              <a:rPr lang="en" sz="1200"/>
              <a:t>Disability Discrimination Act 1992 (DDA)</a:t>
            </a:r>
            <a:endParaRPr sz="1200"/>
          </a:p>
          <a:p>
            <a:pPr indent="-304800" lvl="0" marL="457200" rtl="0" algn="l">
              <a:spcBef>
                <a:spcPts val="0"/>
              </a:spcBef>
              <a:spcAft>
                <a:spcPts val="0"/>
              </a:spcAft>
              <a:buSzPts val="1200"/>
              <a:buChar char="●"/>
            </a:pPr>
            <a:r>
              <a:rPr b="1" lang="en" sz="1200"/>
              <a:t>Canada:</a:t>
            </a:r>
            <a:endParaRPr b="1" sz="1200"/>
          </a:p>
          <a:p>
            <a:pPr indent="-304800" lvl="1" marL="914400" rtl="0" algn="l">
              <a:spcBef>
                <a:spcPts val="0"/>
              </a:spcBef>
              <a:spcAft>
                <a:spcPts val="0"/>
              </a:spcAft>
              <a:buSzPts val="1200"/>
              <a:buChar char="○"/>
            </a:pPr>
            <a:r>
              <a:rPr lang="en" sz="1200"/>
              <a:t>Accessibility for Ontarians with a Disability Act</a:t>
            </a:r>
            <a:endParaRPr sz="1200"/>
          </a:p>
          <a:p>
            <a:pPr indent="-304800" lvl="1" marL="914400" rtl="0" algn="l">
              <a:spcBef>
                <a:spcPts val="0"/>
              </a:spcBef>
              <a:spcAft>
                <a:spcPts val="0"/>
              </a:spcAft>
              <a:buSzPts val="1200"/>
              <a:buChar char="○"/>
            </a:pPr>
            <a:r>
              <a:rPr lang="en" sz="1200"/>
              <a:t>Policy on Communications and Federal Identity</a:t>
            </a:r>
            <a:endParaRPr sz="1200"/>
          </a:p>
          <a:p>
            <a:pPr indent="-304800" lvl="0" marL="457200" rtl="0" algn="l">
              <a:spcBef>
                <a:spcPts val="0"/>
              </a:spcBef>
              <a:spcAft>
                <a:spcPts val="0"/>
              </a:spcAft>
              <a:buSzPts val="1200"/>
              <a:buChar char="●"/>
            </a:pPr>
            <a:r>
              <a:rPr b="1" lang="en" sz="1200"/>
              <a:t>India:</a:t>
            </a:r>
            <a:r>
              <a:rPr lang="en" sz="1200"/>
              <a:t> </a:t>
            </a:r>
            <a:endParaRPr sz="1200"/>
          </a:p>
          <a:p>
            <a:pPr indent="-304800" lvl="1" marL="914400" rtl="0" algn="l">
              <a:spcBef>
                <a:spcPts val="0"/>
              </a:spcBef>
              <a:spcAft>
                <a:spcPts val="0"/>
              </a:spcAft>
              <a:buSzPts val="1200"/>
              <a:buChar char="○"/>
            </a:pPr>
            <a:r>
              <a:rPr lang="en" sz="1200"/>
              <a:t>Rights of Persons with Disabilities Act, 2016 (RPD)</a:t>
            </a:r>
            <a:endParaRPr sz="1200"/>
          </a:p>
          <a:p>
            <a:pPr indent="-304800" lvl="1" marL="914400" rtl="0" algn="l">
              <a:spcBef>
                <a:spcPts val="0"/>
              </a:spcBef>
              <a:spcAft>
                <a:spcPts val="0"/>
              </a:spcAft>
              <a:buSzPts val="1200"/>
              <a:buChar char="○"/>
            </a:pPr>
            <a:r>
              <a:rPr lang="en" sz="1200"/>
              <a:t>Guidelines for Indian Government Websites</a:t>
            </a:r>
            <a:endParaRPr sz="1200"/>
          </a:p>
          <a:p>
            <a:pPr indent="-304800" lvl="0" marL="457200" rtl="0" algn="l">
              <a:spcBef>
                <a:spcPts val="0"/>
              </a:spcBef>
              <a:spcAft>
                <a:spcPts val="0"/>
              </a:spcAft>
              <a:buSzPts val="1200"/>
              <a:buChar char="●"/>
            </a:pPr>
            <a:r>
              <a:rPr b="1" lang="en" sz="1200"/>
              <a:t>Israel:</a:t>
            </a:r>
            <a:r>
              <a:rPr lang="en" sz="1200"/>
              <a:t> Equal Rights of Persons with Disabilities Act, as amended</a:t>
            </a:r>
            <a:endParaRPr sz="1200"/>
          </a:p>
          <a:p>
            <a:pPr indent="-304800" lvl="0" marL="457200" rtl="0" algn="l">
              <a:spcBef>
                <a:spcPts val="0"/>
              </a:spcBef>
              <a:spcAft>
                <a:spcPts val="0"/>
              </a:spcAft>
              <a:buSzPts val="1200"/>
              <a:buChar char="●"/>
            </a:pPr>
            <a:r>
              <a:rPr b="1" lang="en" sz="1200"/>
              <a:t>UK:</a:t>
            </a:r>
            <a:r>
              <a:rPr lang="en" sz="1200"/>
              <a:t> Equality Act 2010</a:t>
            </a:r>
            <a:endParaRPr sz="1200"/>
          </a:p>
          <a:p>
            <a:pPr indent="-304800" lvl="0" marL="457200" rtl="0" algn="l">
              <a:spcBef>
                <a:spcPts val="0"/>
              </a:spcBef>
              <a:spcAft>
                <a:spcPts val="0"/>
              </a:spcAft>
              <a:buSzPts val="1200"/>
              <a:buChar char="●"/>
            </a:pPr>
            <a:r>
              <a:rPr b="1" lang="en" sz="1200"/>
              <a:t>United States</a:t>
            </a:r>
            <a:endParaRPr b="1" sz="1200"/>
          </a:p>
          <a:p>
            <a:pPr indent="-304800" lvl="1" marL="914400" rtl="0" algn="l">
              <a:spcBef>
                <a:spcPts val="0"/>
              </a:spcBef>
              <a:spcAft>
                <a:spcPts val="0"/>
              </a:spcAft>
              <a:buSzPts val="1200"/>
              <a:buChar char="○"/>
            </a:pPr>
            <a:r>
              <a:rPr lang="en" sz="1200"/>
              <a:t>Section 508 of the US Rehabilitation Act of 1973</a:t>
            </a:r>
            <a:endParaRPr sz="1200"/>
          </a:p>
          <a:p>
            <a:pPr indent="-304800" lvl="1" marL="914400" rtl="0" algn="l">
              <a:spcBef>
                <a:spcPts val="0"/>
              </a:spcBef>
              <a:spcAft>
                <a:spcPts val="0"/>
              </a:spcAft>
              <a:buSzPts val="1200"/>
              <a:buChar char="○"/>
            </a:pPr>
            <a:r>
              <a:rPr lang="en" sz="1200"/>
              <a:t>Americans with Disabilities Act of 1990 (ADA), as amended</a:t>
            </a:r>
            <a:endParaRPr sz="1200"/>
          </a:p>
          <a:p>
            <a:pPr indent="-304800" lvl="1" marL="914400" rtl="0" algn="l">
              <a:spcBef>
                <a:spcPts val="0"/>
              </a:spcBef>
              <a:spcAft>
                <a:spcPts val="0"/>
              </a:spcAft>
              <a:buSzPts val="1200"/>
              <a:buChar char="○"/>
            </a:pPr>
            <a:r>
              <a:rPr lang="en" sz="1200"/>
              <a:t>21st Century Communications and Video Accessibility Act of 2010 (CVAA)</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490250" y="469950"/>
            <a:ext cx="3913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International Accessibility Standard</a:t>
            </a:r>
            <a:endParaRPr sz="3600"/>
          </a:p>
        </p:txBody>
      </p:sp>
      <p:sp>
        <p:nvSpPr>
          <p:cNvPr id="91" name="Google Shape;91;p19"/>
          <p:cNvSpPr txBox="1"/>
          <p:nvPr>
            <p:ph type="title"/>
          </p:nvPr>
        </p:nvSpPr>
        <p:spPr>
          <a:xfrm>
            <a:off x="3895600" y="589325"/>
            <a:ext cx="4919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WCAG 2.1 AA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title"/>
          </p:nvPr>
        </p:nvSpPr>
        <p:spPr>
          <a:xfrm>
            <a:off x="679175" y="265200"/>
            <a:ext cx="38928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Key Factors for localized accessibility</a:t>
            </a:r>
            <a:endParaRPr/>
          </a:p>
        </p:txBody>
      </p:sp>
      <p:pic>
        <p:nvPicPr>
          <p:cNvPr id="97" name="Google Shape;97;p20"/>
          <p:cNvPicPr preferRelativeResize="0"/>
          <p:nvPr/>
        </p:nvPicPr>
        <p:blipFill>
          <a:blip r:embed="rId3">
            <a:alphaModFix/>
          </a:blip>
          <a:stretch>
            <a:fillRect/>
          </a:stretch>
        </p:blipFill>
        <p:spPr>
          <a:xfrm>
            <a:off x="5061129" y="0"/>
            <a:ext cx="7836270" cy="5242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txBox="1"/>
          <p:nvPr>
            <p:ph type="title"/>
          </p:nvPr>
        </p:nvSpPr>
        <p:spPr>
          <a:xfrm>
            <a:off x="490250" y="450150"/>
            <a:ext cx="8258400" cy="1629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Define the language</a:t>
            </a:r>
            <a:endParaRPr/>
          </a:p>
        </p:txBody>
      </p:sp>
      <p:sp>
        <p:nvSpPr>
          <p:cNvPr id="103" name="Google Shape;103;p21"/>
          <p:cNvSpPr txBox="1"/>
          <p:nvPr/>
        </p:nvSpPr>
        <p:spPr>
          <a:xfrm>
            <a:off x="561600" y="1894975"/>
            <a:ext cx="8020800" cy="2740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sz="1800">
                <a:solidFill>
                  <a:srgbClr val="FFFFFF"/>
                </a:solidFill>
                <a:latin typeface="Avenir Next For Intuit"/>
                <a:ea typeface="Avenir Next For Intuit"/>
                <a:cs typeface="Avenir Next For Intuit"/>
                <a:sym typeface="Avenir Next For Intuit"/>
              </a:rPr>
              <a:t>HTML:</a:t>
            </a:r>
            <a:r>
              <a:rPr lang="en" sz="1800">
                <a:solidFill>
                  <a:srgbClr val="FFFFFF"/>
                </a:solidFill>
                <a:latin typeface="Roboto Mono"/>
                <a:ea typeface="Roboto Mono"/>
                <a:cs typeface="Roboto Mono"/>
                <a:sym typeface="Roboto Mono"/>
              </a:rPr>
              <a:t> </a:t>
            </a:r>
            <a:br>
              <a:rPr lang="en" sz="1800">
                <a:solidFill>
                  <a:srgbClr val="FFFFFF"/>
                </a:solidFill>
                <a:latin typeface="Roboto Mono"/>
                <a:ea typeface="Roboto Mono"/>
                <a:cs typeface="Roboto Mono"/>
                <a:sym typeface="Roboto Mono"/>
              </a:rPr>
            </a:br>
            <a:r>
              <a:rPr lang="en" sz="1800">
                <a:solidFill>
                  <a:srgbClr val="FFFFFF"/>
                </a:solidFill>
                <a:latin typeface="Roboto Mono"/>
                <a:ea typeface="Roboto Mono"/>
                <a:cs typeface="Roboto Mono"/>
                <a:sym typeface="Roboto Mono"/>
              </a:rPr>
              <a:t>&lt;html lang=”en”&gt;</a:t>
            </a:r>
            <a:br>
              <a:rPr lang="en" sz="1800">
                <a:solidFill>
                  <a:srgbClr val="FFFFFF"/>
                </a:solidFill>
                <a:latin typeface="Roboto Mono"/>
                <a:ea typeface="Roboto Mono"/>
                <a:cs typeface="Roboto Mono"/>
                <a:sym typeface="Roboto Mono"/>
              </a:rPr>
            </a:br>
            <a:endParaRPr sz="1800">
              <a:solidFill>
                <a:srgbClr val="FFFFFF"/>
              </a:solidFill>
              <a:latin typeface="Roboto Mono"/>
              <a:ea typeface="Roboto Mono"/>
              <a:cs typeface="Roboto Mono"/>
              <a:sym typeface="Roboto Mono"/>
            </a:endParaRPr>
          </a:p>
          <a:p>
            <a:pPr indent="-342900" lvl="0" marL="457200" rtl="0" algn="l">
              <a:spcBef>
                <a:spcPts val="0"/>
              </a:spcBef>
              <a:spcAft>
                <a:spcPts val="0"/>
              </a:spcAft>
              <a:buClr>
                <a:srgbClr val="FFFFFF"/>
              </a:buClr>
              <a:buSzPts val="1800"/>
              <a:buChar char="●"/>
            </a:pPr>
            <a:r>
              <a:rPr lang="en" sz="1800">
                <a:solidFill>
                  <a:srgbClr val="FFFFFF"/>
                </a:solidFill>
                <a:latin typeface="Avenir Next For Intuit"/>
                <a:ea typeface="Avenir Next For Intuit"/>
                <a:cs typeface="Avenir Next For Intuit"/>
                <a:sym typeface="Avenir Next For Intuit"/>
              </a:rPr>
              <a:t>iOS:</a:t>
            </a:r>
            <a:r>
              <a:rPr lang="en" sz="1800">
                <a:solidFill>
                  <a:srgbClr val="FFFFFF"/>
                </a:solidFill>
                <a:latin typeface="Roboto Mono"/>
                <a:ea typeface="Roboto Mono"/>
                <a:cs typeface="Roboto Mono"/>
                <a:sym typeface="Roboto Mono"/>
              </a:rPr>
              <a:t> </a:t>
            </a:r>
            <a:br>
              <a:rPr lang="en" sz="1800">
                <a:solidFill>
                  <a:srgbClr val="FFFFFF"/>
                </a:solidFill>
                <a:latin typeface="Roboto Mono"/>
                <a:ea typeface="Roboto Mono"/>
                <a:cs typeface="Roboto Mono"/>
                <a:sym typeface="Roboto Mono"/>
              </a:rPr>
            </a:br>
            <a:r>
              <a:rPr lang="en" sz="1800">
                <a:solidFill>
                  <a:srgbClr val="FFFFFF"/>
                </a:solidFill>
                <a:latin typeface="Roboto Mono"/>
                <a:ea typeface="Roboto Mono"/>
                <a:cs typeface="Roboto Mono"/>
                <a:sym typeface="Roboto Mono"/>
              </a:rPr>
              <a:t>var accessibilityLanguage:</a:t>
            </a:r>
            <a:r>
              <a:rPr lang="en" sz="1800">
                <a:solidFill>
                  <a:srgbClr val="FFFFFF"/>
                </a:solidFill>
                <a:uFill>
                  <a:noFill/>
                </a:uFill>
                <a:latin typeface="Roboto Mono"/>
                <a:ea typeface="Roboto Mono"/>
                <a:cs typeface="Roboto Mono"/>
                <a:sym typeface="Roboto Mono"/>
                <a:hlinkClick r:id="rId3">
                  <a:extLst>
                    <a:ext uri="{A12FA001-AC4F-418D-AE19-62706E023703}">
                      <ahyp:hlinkClr val="tx"/>
                    </a:ext>
                  </a:extLst>
                </a:hlinkClick>
              </a:rPr>
              <a:t> </a:t>
            </a:r>
            <a:r>
              <a:rPr lang="en" sz="1800" u="sng">
                <a:solidFill>
                  <a:srgbClr val="FFFFFF"/>
                </a:solidFill>
                <a:latin typeface="Roboto Mono"/>
                <a:ea typeface="Roboto Mono"/>
                <a:cs typeface="Roboto Mono"/>
                <a:sym typeface="Roboto Mono"/>
                <a:hlinkClick r:id="rId4">
                  <a:extLst>
                    <a:ext uri="{A12FA001-AC4F-418D-AE19-62706E023703}">
                      <ahyp:hlinkClr val="tx"/>
                    </a:ext>
                  </a:extLst>
                </a:hlinkClick>
              </a:rPr>
              <a:t>String</a:t>
            </a:r>
            <a:r>
              <a:rPr lang="en" sz="1800">
                <a:solidFill>
                  <a:srgbClr val="FFFFFF"/>
                </a:solidFill>
                <a:latin typeface="Roboto Mono"/>
                <a:ea typeface="Roboto Mono"/>
                <a:cs typeface="Roboto Mono"/>
                <a:sym typeface="Roboto Mono"/>
              </a:rPr>
              <a:t>? { get set }</a:t>
            </a:r>
            <a:br>
              <a:rPr lang="en" sz="1800">
                <a:solidFill>
                  <a:srgbClr val="FFFFFF"/>
                </a:solidFill>
                <a:latin typeface="Roboto Mono"/>
                <a:ea typeface="Roboto Mono"/>
                <a:cs typeface="Roboto Mono"/>
                <a:sym typeface="Roboto Mono"/>
              </a:rPr>
            </a:br>
            <a:endParaRPr sz="1800">
              <a:solidFill>
                <a:srgbClr val="FFFFFF"/>
              </a:solidFill>
              <a:latin typeface="Roboto Mono"/>
              <a:ea typeface="Roboto Mono"/>
              <a:cs typeface="Roboto Mono"/>
              <a:sym typeface="Roboto Mono"/>
            </a:endParaRPr>
          </a:p>
          <a:p>
            <a:pPr indent="-342900" lvl="0" marL="457200" rtl="0" algn="l">
              <a:spcBef>
                <a:spcPts val="0"/>
              </a:spcBef>
              <a:spcAft>
                <a:spcPts val="0"/>
              </a:spcAft>
              <a:buClr>
                <a:srgbClr val="FFFFFF"/>
              </a:buClr>
              <a:buSzPts val="1800"/>
              <a:buChar char="●"/>
            </a:pPr>
            <a:r>
              <a:rPr lang="en" sz="1800">
                <a:solidFill>
                  <a:srgbClr val="FFFFFF"/>
                </a:solidFill>
                <a:latin typeface="Avenir Next For Intuit"/>
                <a:ea typeface="Avenir Next For Intuit"/>
                <a:cs typeface="Avenir Next For Intuit"/>
                <a:sym typeface="Avenir Next For Intuit"/>
              </a:rPr>
              <a:t>Android:</a:t>
            </a:r>
            <a:r>
              <a:rPr lang="en" sz="1800">
                <a:solidFill>
                  <a:srgbClr val="FFFFFF"/>
                </a:solidFill>
                <a:latin typeface="Roboto Mono"/>
                <a:ea typeface="Roboto Mono"/>
                <a:cs typeface="Roboto Mono"/>
                <a:sym typeface="Roboto Mono"/>
              </a:rPr>
              <a:t> </a:t>
            </a:r>
            <a:br>
              <a:rPr lang="en" sz="1800">
                <a:solidFill>
                  <a:srgbClr val="FFFFFF"/>
                </a:solidFill>
                <a:latin typeface="Roboto Mono"/>
                <a:ea typeface="Roboto Mono"/>
                <a:cs typeface="Roboto Mono"/>
                <a:sym typeface="Roboto Mono"/>
              </a:rPr>
            </a:br>
            <a:r>
              <a:rPr lang="en" sz="1800">
                <a:solidFill>
                  <a:srgbClr val="FFFFFF"/>
                </a:solidFill>
                <a:latin typeface="Roboto Mono"/>
                <a:ea typeface="Roboto Mono"/>
                <a:cs typeface="Roboto Mono"/>
                <a:sym typeface="Roboto Mono"/>
              </a:rPr>
              <a:t>LocaleList.getDefault()</a:t>
            </a:r>
            <a:endParaRPr sz="1800">
              <a:solidFill>
                <a:srgbClr val="FFFFFF"/>
              </a:solidFill>
              <a:latin typeface="Roboto Mono"/>
              <a:ea typeface="Roboto Mono"/>
              <a:cs typeface="Roboto Mono"/>
              <a:sym typeface="Roboto Mono"/>
            </a:endParaRPr>
          </a:p>
          <a:p>
            <a:pPr indent="0" lvl="0" marL="0" rtl="0" algn="l">
              <a:spcBef>
                <a:spcPts val="0"/>
              </a:spcBef>
              <a:spcAft>
                <a:spcPts val="0"/>
              </a:spcAft>
              <a:buNone/>
            </a:pPr>
            <a:r>
              <a:t/>
            </a:r>
            <a:endParaRPr sz="1800">
              <a:solidFill>
                <a:srgbClr val="FFFFFF"/>
              </a:solidFill>
              <a:latin typeface="Avenir Next For Intuit"/>
              <a:ea typeface="Avenir Next For Intuit"/>
              <a:cs typeface="Avenir Next For Intuit"/>
              <a:sym typeface="Avenir Next For Intui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